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98" autoAdjust="0"/>
    <p:restoredTop sz="94630" autoAdjust="0"/>
  </p:normalViewPr>
  <p:slideViewPr>
    <p:cSldViewPr>
      <p:cViewPr varScale="1">
        <p:scale>
          <a:sx n="66" d="100"/>
          <a:sy n="66" d="100"/>
        </p:scale>
        <p:origin x="-127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6AB19-F6C5-4582-BB25-0312A335999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8CDE50-DF6C-4478-BDC9-E46E60466E8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ক্ষুদ্রান্ত্র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4687435D-2EE1-4944-895E-9B0B6228DD7A}" type="parTrans" cxnId="{A274062E-307A-43BD-9727-DFC212470EFD}">
      <dgm:prSet/>
      <dgm:spPr/>
      <dgm:t>
        <a:bodyPr/>
        <a:lstStyle/>
        <a:p>
          <a:endParaRPr lang="en-US"/>
        </a:p>
      </dgm:t>
    </dgm:pt>
    <dgm:pt modelId="{D70D7452-C098-4D2A-9E1E-D7B836AB74BE}" type="sibTrans" cxnId="{A274062E-307A-43BD-9727-DFC212470EFD}">
      <dgm:prSet/>
      <dgm:spPr/>
      <dgm:t>
        <a:bodyPr/>
        <a:lstStyle/>
        <a:p>
          <a:endParaRPr lang="en-US"/>
        </a:p>
      </dgm:t>
    </dgm:pt>
    <dgm:pt modelId="{3D9C9912-C3B0-40E5-982C-ED8DA9BFFA04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ডিওডেনাম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DAE36DC7-D952-424C-A0D8-B767A3AA7773}" type="parTrans" cxnId="{1EC04B3A-D329-4630-B66A-CFBCAEBDC99B}">
      <dgm:prSet/>
      <dgm:spPr/>
      <dgm:t>
        <a:bodyPr/>
        <a:lstStyle/>
        <a:p>
          <a:endParaRPr lang="en-US"/>
        </a:p>
      </dgm:t>
    </dgm:pt>
    <dgm:pt modelId="{3DDA8406-2020-4E1A-80F8-B90928D45CF2}" type="sibTrans" cxnId="{1EC04B3A-D329-4630-B66A-CFBCAEBDC99B}">
      <dgm:prSet/>
      <dgm:spPr/>
      <dgm:t>
        <a:bodyPr/>
        <a:lstStyle/>
        <a:p>
          <a:endParaRPr lang="en-US"/>
        </a:p>
      </dgm:t>
    </dgm:pt>
    <dgm:pt modelId="{AB113867-0FCC-44B3-A366-C6BC571DDF73}">
      <dgm:prSet phldrT="[Text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itchFamily="2" charset="0"/>
              <a:cs typeface="NikoshBAN" pitchFamily="2" charset="0"/>
            </a:rPr>
            <a:t>ইলিয়াম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1E38DC2-6099-485E-980C-37A5447BE09D}" type="parTrans" cxnId="{15037C4B-736B-42C2-B49E-6B40056850D4}">
      <dgm:prSet/>
      <dgm:spPr/>
      <dgm:t>
        <a:bodyPr/>
        <a:lstStyle/>
        <a:p>
          <a:endParaRPr lang="en-US"/>
        </a:p>
      </dgm:t>
    </dgm:pt>
    <dgm:pt modelId="{3B50C199-D2F9-479E-A67C-81B275CC53E6}" type="sibTrans" cxnId="{15037C4B-736B-42C2-B49E-6B40056850D4}">
      <dgm:prSet/>
      <dgm:spPr/>
      <dgm:t>
        <a:bodyPr/>
        <a:lstStyle/>
        <a:p>
          <a:endParaRPr lang="en-US"/>
        </a:p>
      </dgm:t>
    </dgm:pt>
    <dgm:pt modelId="{267E1527-8DB8-4BC2-9D38-4CA9F6CC20FB}" type="pres">
      <dgm:prSet presAssocID="{0156AB19-F6C5-4582-BB25-0312A33599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5539B71-3F86-4478-B408-F13818D1C6F8}" type="pres">
      <dgm:prSet presAssocID="{E38CDE50-DF6C-4478-BDC9-E46E60466E8D}" presName="root1" presStyleCnt="0"/>
      <dgm:spPr/>
    </dgm:pt>
    <dgm:pt modelId="{E05635F9-6B21-4B23-B08C-3F8B03799A97}" type="pres">
      <dgm:prSet presAssocID="{E38CDE50-DF6C-4478-BDC9-E46E60466E8D}" presName="LevelOneTextNode" presStyleLbl="node0" presStyleIdx="0" presStyleCnt="1" custScaleX="100000" custScaleY="1412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7CF060-AE9A-43C5-801B-E5B2C7474255}" type="pres">
      <dgm:prSet presAssocID="{E38CDE50-DF6C-4478-BDC9-E46E60466E8D}" presName="level2hierChild" presStyleCnt="0"/>
      <dgm:spPr/>
    </dgm:pt>
    <dgm:pt modelId="{B9DC2FE8-CEB3-4E20-9419-C0FC30778813}" type="pres">
      <dgm:prSet presAssocID="{DAE36DC7-D952-424C-A0D8-B767A3AA777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39874B0-6B82-48DD-A1B3-EE03C01364ED}" type="pres">
      <dgm:prSet presAssocID="{DAE36DC7-D952-424C-A0D8-B767A3AA777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6E84DEF3-058A-4B10-9E5C-0A6F04BB0E04}" type="pres">
      <dgm:prSet presAssocID="{3D9C9912-C3B0-40E5-982C-ED8DA9BFFA04}" presName="root2" presStyleCnt="0"/>
      <dgm:spPr/>
    </dgm:pt>
    <dgm:pt modelId="{40E37D7C-441B-42D7-988E-22D403DBDC70}" type="pres">
      <dgm:prSet presAssocID="{3D9C9912-C3B0-40E5-982C-ED8DA9BFFA0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ECEC95-BF04-46D6-B76B-A929D01F6C5A}" type="pres">
      <dgm:prSet presAssocID="{3D9C9912-C3B0-40E5-982C-ED8DA9BFFA04}" presName="level3hierChild" presStyleCnt="0"/>
      <dgm:spPr/>
    </dgm:pt>
    <dgm:pt modelId="{B9A8897D-42D4-4316-B898-2963C6F6931A}" type="pres">
      <dgm:prSet presAssocID="{71E38DC2-6099-485E-980C-37A5447BE09D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03503A17-4E2B-4415-99B9-53BA51C3AE51}" type="pres">
      <dgm:prSet presAssocID="{71E38DC2-6099-485E-980C-37A5447BE09D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EE3B9ED-E75D-42A8-B060-65EAE934CAC9}" type="pres">
      <dgm:prSet presAssocID="{AB113867-0FCC-44B3-A366-C6BC571DDF73}" presName="root2" presStyleCnt="0"/>
      <dgm:spPr/>
    </dgm:pt>
    <dgm:pt modelId="{7A7C7D11-0519-4C25-BAD6-E5E26A088139}" type="pres">
      <dgm:prSet presAssocID="{AB113867-0FCC-44B3-A366-C6BC571DDF73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5B77FE-DFDD-413D-BC69-C4E81E503D2A}" type="pres">
      <dgm:prSet presAssocID="{AB113867-0FCC-44B3-A366-C6BC571DDF73}" presName="level3hierChild" presStyleCnt="0"/>
      <dgm:spPr/>
    </dgm:pt>
  </dgm:ptLst>
  <dgm:cxnLst>
    <dgm:cxn modelId="{93FD80A4-0879-4D62-AF46-C1240344BE9B}" type="presOf" srcId="{DAE36DC7-D952-424C-A0D8-B767A3AA7773}" destId="{B9DC2FE8-CEB3-4E20-9419-C0FC30778813}" srcOrd="0" destOrd="0" presId="urn:microsoft.com/office/officeart/2005/8/layout/hierarchy2"/>
    <dgm:cxn modelId="{1EC04B3A-D329-4630-B66A-CFBCAEBDC99B}" srcId="{E38CDE50-DF6C-4478-BDC9-E46E60466E8D}" destId="{3D9C9912-C3B0-40E5-982C-ED8DA9BFFA04}" srcOrd="0" destOrd="0" parTransId="{DAE36DC7-D952-424C-A0D8-B767A3AA7773}" sibTransId="{3DDA8406-2020-4E1A-80F8-B90928D45CF2}"/>
    <dgm:cxn modelId="{D5901511-16A8-4377-9630-AD984D26A30F}" type="presOf" srcId="{DAE36DC7-D952-424C-A0D8-B767A3AA7773}" destId="{539874B0-6B82-48DD-A1B3-EE03C01364ED}" srcOrd="1" destOrd="0" presId="urn:microsoft.com/office/officeart/2005/8/layout/hierarchy2"/>
    <dgm:cxn modelId="{7839CED1-0965-4AB4-B891-BCC179FA4D50}" type="presOf" srcId="{E38CDE50-DF6C-4478-BDC9-E46E60466E8D}" destId="{E05635F9-6B21-4B23-B08C-3F8B03799A97}" srcOrd="0" destOrd="0" presId="urn:microsoft.com/office/officeart/2005/8/layout/hierarchy2"/>
    <dgm:cxn modelId="{15037C4B-736B-42C2-B49E-6B40056850D4}" srcId="{E38CDE50-DF6C-4478-BDC9-E46E60466E8D}" destId="{AB113867-0FCC-44B3-A366-C6BC571DDF73}" srcOrd="1" destOrd="0" parTransId="{71E38DC2-6099-485E-980C-37A5447BE09D}" sibTransId="{3B50C199-D2F9-479E-A67C-81B275CC53E6}"/>
    <dgm:cxn modelId="{A274062E-307A-43BD-9727-DFC212470EFD}" srcId="{0156AB19-F6C5-4582-BB25-0312A3359995}" destId="{E38CDE50-DF6C-4478-BDC9-E46E60466E8D}" srcOrd="0" destOrd="0" parTransId="{4687435D-2EE1-4944-895E-9B0B6228DD7A}" sibTransId="{D70D7452-C098-4D2A-9E1E-D7B836AB74BE}"/>
    <dgm:cxn modelId="{1B9B883C-5073-4472-BA59-D9D70F946F40}" type="presOf" srcId="{AB113867-0FCC-44B3-A366-C6BC571DDF73}" destId="{7A7C7D11-0519-4C25-BAD6-E5E26A088139}" srcOrd="0" destOrd="0" presId="urn:microsoft.com/office/officeart/2005/8/layout/hierarchy2"/>
    <dgm:cxn modelId="{9029A9E6-713A-4E36-9B28-4E18DF5CA1BD}" type="presOf" srcId="{71E38DC2-6099-485E-980C-37A5447BE09D}" destId="{03503A17-4E2B-4415-99B9-53BA51C3AE51}" srcOrd="1" destOrd="0" presId="urn:microsoft.com/office/officeart/2005/8/layout/hierarchy2"/>
    <dgm:cxn modelId="{E8F32F0D-F725-4016-9CB3-1C5F9EE11EDF}" type="presOf" srcId="{0156AB19-F6C5-4582-BB25-0312A3359995}" destId="{267E1527-8DB8-4BC2-9D38-4CA9F6CC20FB}" srcOrd="0" destOrd="0" presId="urn:microsoft.com/office/officeart/2005/8/layout/hierarchy2"/>
    <dgm:cxn modelId="{A49A7AEB-6EED-436F-8FFA-416EA474F6E1}" type="presOf" srcId="{71E38DC2-6099-485E-980C-37A5447BE09D}" destId="{B9A8897D-42D4-4316-B898-2963C6F6931A}" srcOrd="0" destOrd="0" presId="urn:microsoft.com/office/officeart/2005/8/layout/hierarchy2"/>
    <dgm:cxn modelId="{AB47FA73-C36E-4D97-B1E6-EA4986777706}" type="presOf" srcId="{3D9C9912-C3B0-40E5-982C-ED8DA9BFFA04}" destId="{40E37D7C-441B-42D7-988E-22D403DBDC70}" srcOrd="0" destOrd="0" presId="urn:microsoft.com/office/officeart/2005/8/layout/hierarchy2"/>
    <dgm:cxn modelId="{BD7B4FBD-A9AD-4B6E-B9EA-3685927943D8}" type="presParOf" srcId="{267E1527-8DB8-4BC2-9D38-4CA9F6CC20FB}" destId="{D5539B71-3F86-4478-B408-F13818D1C6F8}" srcOrd="0" destOrd="0" presId="urn:microsoft.com/office/officeart/2005/8/layout/hierarchy2"/>
    <dgm:cxn modelId="{963284B8-9268-44CC-8306-9D2B7683B808}" type="presParOf" srcId="{D5539B71-3F86-4478-B408-F13818D1C6F8}" destId="{E05635F9-6B21-4B23-B08C-3F8B03799A97}" srcOrd="0" destOrd="0" presId="urn:microsoft.com/office/officeart/2005/8/layout/hierarchy2"/>
    <dgm:cxn modelId="{40306E63-E674-410F-814B-008F30B42685}" type="presParOf" srcId="{D5539B71-3F86-4478-B408-F13818D1C6F8}" destId="{4B7CF060-AE9A-43C5-801B-E5B2C7474255}" srcOrd="1" destOrd="0" presId="urn:microsoft.com/office/officeart/2005/8/layout/hierarchy2"/>
    <dgm:cxn modelId="{F1EEC26C-F4C3-4695-B45F-CA5BFC88B3C1}" type="presParOf" srcId="{4B7CF060-AE9A-43C5-801B-E5B2C7474255}" destId="{B9DC2FE8-CEB3-4E20-9419-C0FC30778813}" srcOrd="0" destOrd="0" presId="urn:microsoft.com/office/officeart/2005/8/layout/hierarchy2"/>
    <dgm:cxn modelId="{D35EEC23-6D62-44DB-BB88-B2548939B836}" type="presParOf" srcId="{B9DC2FE8-CEB3-4E20-9419-C0FC30778813}" destId="{539874B0-6B82-48DD-A1B3-EE03C01364ED}" srcOrd="0" destOrd="0" presId="urn:microsoft.com/office/officeart/2005/8/layout/hierarchy2"/>
    <dgm:cxn modelId="{5D966743-3A01-4669-8B58-27F1E4757913}" type="presParOf" srcId="{4B7CF060-AE9A-43C5-801B-E5B2C7474255}" destId="{6E84DEF3-058A-4B10-9E5C-0A6F04BB0E04}" srcOrd="1" destOrd="0" presId="urn:microsoft.com/office/officeart/2005/8/layout/hierarchy2"/>
    <dgm:cxn modelId="{9F70A336-E03F-41E7-B83E-8AEE56751D4F}" type="presParOf" srcId="{6E84DEF3-058A-4B10-9E5C-0A6F04BB0E04}" destId="{40E37D7C-441B-42D7-988E-22D403DBDC70}" srcOrd="0" destOrd="0" presId="urn:microsoft.com/office/officeart/2005/8/layout/hierarchy2"/>
    <dgm:cxn modelId="{94D05497-90FA-489A-921C-3FB7007BEAF8}" type="presParOf" srcId="{6E84DEF3-058A-4B10-9E5C-0A6F04BB0E04}" destId="{7BECEC95-BF04-46D6-B76B-A929D01F6C5A}" srcOrd="1" destOrd="0" presId="urn:microsoft.com/office/officeart/2005/8/layout/hierarchy2"/>
    <dgm:cxn modelId="{58D4A2D9-2F40-4867-9F35-681664B6134D}" type="presParOf" srcId="{4B7CF060-AE9A-43C5-801B-E5B2C7474255}" destId="{B9A8897D-42D4-4316-B898-2963C6F6931A}" srcOrd="2" destOrd="0" presId="urn:microsoft.com/office/officeart/2005/8/layout/hierarchy2"/>
    <dgm:cxn modelId="{45DDF92A-827A-4E8A-BBFD-922C84551DC7}" type="presParOf" srcId="{B9A8897D-42D4-4316-B898-2963C6F6931A}" destId="{03503A17-4E2B-4415-99B9-53BA51C3AE51}" srcOrd="0" destOrd="0" presId="urn:microsoft.com/office/officeart/2005/8/layout/hierarchy2"/>
    <dgm:cxn modelId="{9AC2F78E-DF47-4915-B122-B49A6E694D5C}" type="presParOf" srcId="{4B7CF060-AE9A-43C5-801B-E5B2C7474255}" destId="{EEE3B9ED-E75D-42A8-B060-65EAE934CAC9}" srcOrd="3" destOrd="0" presId="urn:microsoft.com/office/officeart/2005/8/layout/hierarchy2"/>
    <dgm:cxn modelId="{B00A530A-1E94-4350-97DB-D534FB32A2A9}" type="presParOf" srcId="{EEE3B9ED-E75D-42A8-B060-65EAE934CAC9}" destId="{7A7C7D11-0519-4C25-BAD6-E5E26A088139}" srcOrd="0" destOrd="0" presId="urn:microsoft.com/office/officeart/2005/8/layout/hierarchy2"/>
    <dgm:cxn modelId="{61DF0EE8-D316-437E-A99C-DD686317AB31}" type="presParOf" srcId="{EEE3B9ED-E75D-42A8-B060-65EAE934CAC9}" destId="{6A5B77FE-DFDD-413D-BC69-C4E81E503D2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5635F9-6B21-4B23-B08C-3F8B03799A97}">
      <dsp:nvSpPr>
        <dsp:cNvPr id="0" name=""/>
        <dsp:cNvSpPr/>
      </dsp:nvSpPr>
      <dsp:spPr>
        <a:xfrm>
          <a:off x="1428" y="443958"/>
          <a:ext cx="1332309" cy="94088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ক্ষুদ্রান্ত্র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8986" y="471516"/>
        <a:ext cx="1277193" cy="885767"/>
      </dsp:txXfrm>
    </dsp:sp>
    <dsp:sp modelId="{B9DC2FE8-CEB3-4E20-9419-C0FC30778813}">
      <dsp:nvSpPr>
        <dsp:cNvPr id="0" name=""/>
        <dsp:cNvSpPr/>
      </dsp:nvSpPr>
      <dsp:spPr>
        <a:xfrm rot="19457599">
          <a:off x="1272051" y="690097"/>
          <a:ext cx="656297" cy="65566"/>
        </a:xfrm>
        <a:custGeom>
          <a:avLst/>
          <a:gdLst/>
          <a:ahLst/>
          <a:cxnLst/>
          <a:rect l="0" t="0" r="0" b="0"/>
          <a:pathLst>
            <a:path>
              <a:moveTo>
                <a:pt x="0" y="32783"/>
              </a:moveTo>
              <a:lnTo>
                <a:pt x="656297" y="32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83792" y="706473"/>
        <a:ext cx="32814" cy="32814"/>
      </dsp:txXfrm>
    </dsp:sp>
    <dsp:sp modelId="{40E37D7C-441B-42D7-988E-22D403DBDC70}">
      <dsp:nvSpPr>
        <dsp:cNvPr id="0" name=""/>
        <dsp:cNvSpPr/>
      </dsp:nvSpPr>
      <dsp:spPr>
        <a:xfrm>
          <a:off x="1866661" y="198283"/>
          <a:ext cx="1332309" cy="6661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ডিওডেনাম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886172" y="217794"/>
        <a:ext cx="1293287" cy="627132"/>
      </dsp:txXfrm>
    </dsp:sp>
    <dsp:sp modelId="{B9A8897D-42D4-4316-B898-2963C6F6931A}">
      <dsp:nvSpPr>
        <dsp:cNvPr id="0" name=""/>
        <dsp:cNvSpPr/>
      </dsp:nvSpPr>
      <dsp:spPr>
        <a:xfrm rot="2142401">
          <a:off x="1272051" y="1073136"/>
          <a:ext cx="656297" cy="65566"/>
        </a:xfrm>
        <a:custGeom>
          <a:avLst/>
          <a:gdLst/>
          <a:ahLst/>
          <a:cxnLst/>
          <a:rect l="0" t="0" r="0" b="0"/>
          <a:pathLst>
            <a:path>
              <a:moveTo>
                <a:pt x="0" y="32783"/>
              </a:moveTo>
              <a:lnTo>
                <a:pt x="656297" y="327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583792" y="1089512"/>
        <a:ext cx="32814" cy="32814"/>
      </dsp:txXfrm>
    </dsp:sp>
    <dsp:sp modelId="{7A7C7D11-0519-4C25-BAD6-E5E26A088139}">
      <dsp:nvSpPr>
        <dsp:cNvPr id="0" name=""/>
        <dsp:cNvSpPr/>
      </dsp:nvSpPr>
      <dsp:spPr>
        <a:xfrm>
          <a:off x="1866661" y="964361"/>
          <a:ext cx="1332309" cy="66615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itchFamily="2" charset="0"/>
              <a:cs typeface="NikoshBAN" pitchFamily="2" charset="0"/>
            </a:rPr>
            <a:t>ইলিয়াম</a:t>
          </a:r>
          <a:endParaRPr lang="en-US" sz="3000" kern="1200" dirty="0">
            <a:latin typeface="NikoshBAN" pitchFamily="2" charset="0"/>
            <a:cs typeface="NikoshBAN" pitchFamily="2" charset="0"/>
          </a:endParaRPr>
        </a:p>
      </dsp:txBody>
      <dsp:txXfrm>
        <a:off x="1886172" y="983872"/>
        <a:ext cx="1293287" cy="627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28-May-13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PowerPoint_Presentation5.pptx"/><Relationship Id="rId5" Type="http://schemas.openxmlformats.org/officeDocument/2006/relationships/image" Target="../media/image16.wmf"/><Relationship Id="rId4" Type="http://schemas.openxmlformats.org/officeDocument/2006/relationships/package" Target="../embeddings/Microsoft_PowerPoint_Presentation4.pptx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Presentation2.pptx"/><Relationship Id="rId3" Type="http://schemas.openxmlformats.org/officeDocument/2006/relationships/image" Target="../media/image8.jpe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PowerPoint_Presentation1.pptx"/><Relationship Id="rId5" Type="http://schemas.openxmlformats.org/officeDocument/2006/relationships/image" Target="../media/image10.jpeg"/><Relationship Id="rId10" Type="http://schemas.openxmlformats.org/officeDocument/2006/relationships/image" Target="../media/image11.gif"/><Relationship Id="rId4" Type="http://schemas.openxmlformats.org/officeDocument/2006/relationships/image" Target="../media/image9.jpeg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package" Target="../embeddings/Microsoft_PowerPoint_Presentation3.ppt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0" y="228600"/>
            <a:ext cx="27432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1675924"/>
            <a:ext cx="5410200" cy="320087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জয় প্রকাশ দে</a:t>
            </a:r>
            <a:endParaRPr lang="bn-BD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সহকারি অধ্যাপক</a:t>
            </a:r>
            <a:endParaRPr lang="en-US" sz="4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প্রাণিবিদ্যা বিভাগ</a:t>
            </a:r>
          </a:p>
          <a:p>
            <a:pPr algn="ctr"/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চট্টগ্রাম কলেজ, চট্টগ্রাম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আইডি নং -  ১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6713" y="5505271"/>
            <a:ext cx="3185487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ব্যাচ নং- ৩২  </a:t>
            </a:r>
          </a:p>
          <a:p>
            <a:pPr algn="ctr"/>
            <a:r>
              <a:rPr lang="bn-BD" sz="36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ভেন্যু - টিটিসি,চট্টগ্রাম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52952" y="4916269"/>
            <a:ext cx="92499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DIGITAL CONTENTS DEVELOPMENT COURSE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24).jpg"/>
          <p:cNvPicPr>
            <a:picLocks noChangeAspect="1"/>
          </p:cNvPicPr>
          <p:nvPr/>
        </p:nvPicPr>
        <p:blipFill>
          <a:blip r:embed="rId3"/>
          <a:srcRect l="17241" t="27869" r="20689"/>
          <a:stretch>
            <a:fillRect/>
          </a:stretch>
        </p:blipFill>
        <p:spPr>
          <a:xfrm>
            <a:off x="0" y="1083733"/>
            <a:ext cx="4724400" cy="5774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177225"/>
            <a:ext cx="502920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ক্ষুদ্রান্ত্রে পরিপাক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86045" y="2429715"/>
            <a:ext cx="3283846" cy="2852556"/>
          </a:xfrm>
          <a:custGeom>
            <a:avLst/>
            <a:gdLst>
              <a:gd name="connsiteX0" fmla="*/ 305336 w 3283846"/>
              <a:gd name="connsiteY0" fmla="*/ 62762 h 2852556"/>
              <a:gd name="connsiteX1" fmla="*/ 452820 w 3283846"/>
              <a:gd name="connsiteY1" fmla="*/ 121756 h 2852556"/>
              <a:gd name="connsiteX2" fmla="*/ 541310 w 3283846"/>
              <a:gd name="connsiteY2" fmla="*/ 136504 h 2852556"/>
              <a:gd name="connsiteX3" fmla="*/ 688794 w 3283846"/>
              <a:gd name="connsiteY3" fmla="*/ 195498 h 2852556"/>
              <a:gd name="connsiteX4" fmla="*/ 733039 w 3283846"/>
              <a:gd name="connsiteY4" fmla="*/ 210246 h 2852556"/>
              <a:gd name="connsiteX5" fmla="*/ 792032 w 3283846"/>
              <a:gd name="connsiteY5" fmla="*/ 224995 h 2852556"/>
              <a:gd name="connsiteX6" fmla="*/ 865774 w 3283846"/>
              <a:gd name="connsiteY6" fmla="*/ 239743 h 2852556"/>
              <a:gd name="connsiteX7" fmla="*/ 910020 w 3283846"/>
              <a:gd name="connsiteY7" fmla="*/ 254491 h 2852556"/>
              <a:gd name="connsiteX8" fmla="*/ 1013258 w 3283846"/>
              <a:gd name="connsiteY8" fmla="*/ 283988 h 2852556"/>
              <a:gd name="connsiteX9" fmla="*/ 1057503 w 3283846"/>
              <a:gd name="connsiteY9" fmla="*/ 298737 h 2852556"/>
              <a:gd name="connsiteX10" fmla="*/ 1101749 w 3283846"/>
              <a:gd name="connsiteY10" fmla="*/ 328233 h 2852556"/>
              <a:gd name="connsiteX11" fmla="*/ 1190239 w 3283846"/>
              <a:gd name="connsiteY11" fmla="*/ 342982 h 2852556"/>
              <a:gd name="connsiteX12" fmla="*/ 1249232 w 3283846"/>
              <a:gd name="connsiteY12" fmla="*/ 357730 h 2852556"/>
              <a:gd name="connsiteX13" fmla="*/ 1337723 w 3283846"/>
              <a:gd name="connsiteY13" fmla="*/ 372479 h 2852556"/>
              <a:gd name="connsiteX14" fmla="*/ 1440961 w 3283846"/>
              <a:gd name="connsiteY14" fmla="*/ 401975 h 2852556"/>
              <a:gd name="connsiteX15" fmla="*/ 1573697 w 3283846"/>
              <a:gd name="connsiteY15" fmla="*/ 460969 h 2852556"/>
              <a:gd name="connsiteX16" fmla="*/ 2458600 w 3283846"/>
              <a:gd name="connsiteY16" fmla="*/ 446220 h 2852556"/>
              <a:gd name="connsiteX17" fmla="*/ 2591336 w 3283846"/>
              <a:gd name="connsiteY17" fmla="*/ 357730 h 2852556"/>
              <a:gd name="connsiteX18" fmla="*/ 2635581 w 3283846"/>
              <a:gd name="connsiteY18" fmla="*/ 328233 h 2852556"/>
              <a:gd name="connsiteX19" fmla="*/ 2724071 w 3283846"/>
              <a:gd name="connsiteY19" fmla="*/ 269240 h 2852556"/>
              <a:gd name="connsiteX20" fmla="*/ 2797813 w 3283846"/>
              <a:gd name="connsiteY20" fmla="*/ 195498 h 2852556"/>
              <a:gd name="connsiteX21" fmla="*/ 2901052 w 3283846"/>
              <a:gd name="connsiteY21" fmla="*/ 136504 h 2852556"/>
              <a:gd name="connsiteX22" fmla="*/ 3004290 w 3283846"/>
              <a:gd name="connsiteY22" fmla="*/ 62762 h 2852556"/>
              <a:gd name="connsiteX23" fmla="*/ 3048536 w 3283846"/>
              <a:gd name="connsiteY23" fmla="*/ 48014 h 2852556"/>
              <a:gd name="connsiteX24" fmla="*/ 3092781 w 3283846"/>
              <a:gd name="connsiteY24" fmla="*/ 62762 h 2852556"/>
              <a:gd name="connsiteX25" fmla="*/ 3181271 w 3283846"/>
              <a:gd name="connsiteY25" fmla="*/ 166001 h 2852556"/>
              <a:gd name="connsiteX26" fmla="*/ 3255013 w 3283846"/>
              <a:gd name="connsiteY26" fmla="*/ 180750 h 2852556"/>
              <a:gd name="connsiteX27" fmla="*/ 3255013 w 3283846"/>
              <a:gd name="connsiteY27" fmla="*/ 372479 h 2852556"/>
              <a:gd name="connsiteX28" fmla="*/ 3240265 w 3283846"/>
              <a:gd name="connsiteY28" fmla="*/ 431472 h 2852556"/>
              <a:gd name="connsiteX29" fmla="*/ 3196020 w 3283846"/>
              <a:gd name="connsiteY29" fmla="*/ 460969 h 2852556"/>
              <a:gd name="connsiteX30" fmla="*/ 3122278 w 3283846"/>
              <a:gd name="connsiteY30" fmla="*/ 623201 h 2852556"/>
              <a:gd name="connsiteX31" fmla="*/ 3122278 w 3283846"/>
              <a:gd name="connsiteY31" fmla="*/ 623201 h 2852556"/>
              <a:gd name="connsiteX32" fmla="*/ 3107529 w 3283846"/>
              <a:gd name="connsiteY32" fmla="*/ 667446 h 2852556"/>
              <a:gd name="connsiteX33" fmla="*/ 3063284 w 3283846"/>
              <a:gd name="connsiteY33" fmla="*/ 696943 h 2852556"/>
              <a:gd name="connsiteX34" fmla="*/ 3048536 w 3283846"/>
              <a:gd name="connsiteY34" fmla="*/ 741188 h 2852556"/>
              <a:gd name="connsiteX35" fmla="*/ 2989542 w 3283846"/>
              <a:gd name="connsiteY35" fmla="*/ 829679 h 2852556"/>
              <a:gd name="connsiteX36" fmla="*/ 3063284 w 3283846"/>
              <a:gd name="connsiteY36" fmla="*/ 918169 h 2852556"/>
              <a:gd name="connsiteX37" fmla="*/ 3107529 w 3283846"/>
              <a:gd name="connsiteY37" fmla="*/ 977162 h 2852556"/>
              <a:gd name="connsiteX38" fmla="*/ 3122278 w 3283846"/>
              <a:gd name="connsiteY38" fmla="*/ 1021408 h 2852556"/>
              <a:gd name="connsiteX39" fmla="*/ 3151774 w 3283846"/>
              <a:gd name="connsiteY39" fmla="*/ 1080401 h 2852556"/>
              <a:gd name="connsiteX40" fmla="*/ 3122278 w 3283846"/>
              <a:gd name="connsiteY40" fmla="*/ 1257382 h 2852556"/>
              <a:gd name="connsiteX41" fmla="*/ 3107529 w 3283846"/>
              <a:gd name="connsiteY41" fmla="*/ 1316375 h 2852556"/>
              <a:gd name="connsiteX42" fmla="*/ 3063284 w 3283846"/>
              <a:gd name="connsiteY42" fmla="*/ 1360620 h 2852556"/>
              <a:gd name="connsiteX43" fmla="*/ 3078032 w 3283846"/>
              <a:gd name="connsiteY43" fmla="*/ 1640840 h 2852556"/>
              <a:gd name="connsiteX44" fmla="*/ 3107529 w 3283846"/>
              <a:gd name="connsiteY44" fmla="*/ 1980053 h 2852556"/>
              <a:gd name="connsiteX45" fmla="*/ 3063284 w 3283846"/>
              <a:gd name="connsiteY45" fmla="*/ 2201279 h 2852556"/>
              <a:gd name="connsiteX46" fmla="*/ 3033787 w 3283846"/>
              <a:gd name="connsiteY46" fmla="*/ 2245524 h 2852556"/>
              <a:gd name="connsiteX47" fmla="*/ 2989542 w 3283846"/>
              <a:gd name="connsiteY47" fmla="*/ 2260272 h 2852556"/>
              <a:gd name="connsiteX48" fmla="*/ 2945297 w 3283846"/>
              <a:gd name="connsiteY48" fmla="*/ 2304517 h 2852556"/>
              <a:gd name="connsiteX49" fmla="*/ 2915800 w 3283846"/>
              <a:gd name="connsiteY49" fmla="*/ 2393008 h 2852556"/>
              <a:gd name="connsiteX50" fmla="*/ 2930549 w 3283846"/>
              <a:gd name="connsiteY50" fmla="*/ 2437253 h 2852556"/>
              <a:gd name="connsiteX51" fmla="*/ 2930549 w 3283846"/>
              <a:gd name="connsiteY51" fmla="*/ 2687975 h 2852556"/>
              <a:gd name="connsiteX52" fmla="*/ 2886303 w 3283846"/>
              <a:gd name="connsiteY52" fmla="*/ 2717472 h 2852556"/>
              <a:gd name="connsiteX53" fmla="*/ 2679826 w 3283846"/>
              <a:gd name="connsiteY53" fmla="*/ 2761717 h 2852556"/>
              <a:gd name="connsiteX54" fmla="*/ 2635581 w 3283846"/>
              <a:gd name="connsiteY54" fmla="*/ 2776466 h 2852556"/>
              <a:gd name="connsiteX55" fmla="*/ 2591336 w 3283846"/>
              <a:gd name="connsiteY55" fmla="*/ 2805962 h 2852556"/>
              <a:gd name="connsiteX56" fmla="*/ 2502845 w 3283846"/>
              <a:gd name="connsiteY56" fmla="*/ 2835459 h 2852556"/>
              <a:gd name="connsiteX57" fmla="*/ 2458600 w 3283846"/>
              <a:gd name="connsiteY57" fmla="*/ 2850208 h 2852556"/>
              <a:gd name="connsiteX58" fmla="*/ 2222626 w 3283846"/>
              <a:gd name="connsiteY58" fmla="*/ 2835459 h 2852556"/>
              <a:gd name="connsiteX59" fmla="*/ 2193129 w 3283846"/>
              <a:gd name="connsiteY59" fmla="*/ 2791214 h 2852556"/>
              <a:gd name="connsiteX60" fmla="*/ 2104639 w 3283846"/>
              <a:gd name="connsiteY60" fmla="*/ 2717472 h 2852556"/>
              <a:gd name="connsiteX61" fmla="*/ 2075142 w 3283846"/>
              <a:gd name="connsiteY61" fmla="*/ 2673227 h 2852556"/>
              <a:gd name="connsiteX62" fmla="*/ 2030897 w 3283846"/>
              <a:gd name="connsiteY62" fmla="*/ 2628982 h 2852556"/>
              <a:gd name="connsiteX63" fmla="*/ 2016149 w 3283846"/>
              <a:gd name="connsiteY63" fmla="*/ 2584737 h 2852556"/>
              <a:gd name="connsiteX64" fmla="*/ 1927658 w 3283846"/>
              <a:gd name="connsiteY64" fmla="*/ 2643730 h 2852556"/>
              <a:gd name="connsiteX65" fmla="*/ 1883413 w 3283846"/>
              <a:gd name="connsiteY65" fmla="*/ 2658479 h 2852556"/>
              <a:gd name="connsiteX66" fmla="*/ 1839168 w 3283846"/>
              <a:gd name="connsiteY66" fmla="*/ 2687975 h 2852556"/>
              <a:gd name="connsiteX67" fmla="*/ 1544200 w 3283846"/>
              <a:gd name="connsiteY67" fmla="*/ 2717472 h 2852556"/>
              <a:gd name="connsiteX68" fmla="*/ 1337723 w 3283846"/>
              <a:gd name="connsiteY68" fmla="*/ 2702724 h 2852556"/>
              <a:gd name="connsiteX69" fmla="*/ 1293478 w 3283846"/>
              <a:gd name="connsiteY69" fmla="*/ 2673227 h 2852556"/>
              <a:gd name="connsiteX70" fmla="*/ 1204987 w 3283846"/>
              <a:gd name="connsiteY70" fmla="*/ 2599485 h 2852556"/>
              <a:gd name="connsiteX71" fmla="*/ 1175490 w 3283846"/>
              <a:gd name="connsiteY71" fmla="*/ 2540491 h 2852556"/>
              <a:gd name="connsiteX72" fmla="*/ 939516 w 3283846"/>
              <a:gd name="connsiteY72" fmla="*/ 2510995 h 2852556"/>
              <a:gd name="connsiteX73" fmla="*/ 202097 w 3283846"/>
              <a:gd name="connsiteY73" fmla="*/ 2437253 h 2852556"/>
              <a:gd name="connsiteX74" fmla="*/ 172600 w 3283846"/>
              <a:gd name="connsiteY74" fmla="*/ 2393008 h 2852556"/>
              <a:gd name="connsiteX75" fmla="*/ 157852 w 3283846"/>
              <a:gd name="connsiteY75" fmla="*/ 2157033 h 2852556"/>
              <a:gd name="connsiteX76" fmla="*/ 128355 w 3283846"/>
              <a:gd name="connsiteY76" fmla="*/ 2112788 h 2852556"/>
              <a:gd name="connsiteX77" fmla="*/ 113607 w 3283846"/>
              <a:gd name="connsiteY77" fmla="*/ 2068543 h 2852556"/>
              <a:gd name="connsiteX78" fmla="*/ 143103 w 3283846"/>
              <a:gd name="connsiteY78" fmla="*/ 1714582 h 2852556"/>
              <a:gd name="connsiteX79" fmla="*/ 172600 w 3283846"/>
              <a:gd name="connsiteY79" fmla="*/ 1626091 h 2852556"/>
              <a:gd name="connsiteX80" fmla="*/ 216845 w 3283846"/>
              <a:gd name="connsiteY80" fmla="*/ 1596595 h 2852556"/>
              <a:gd name="connsiteX81" fmla="*/ 231594 w 3283846"/>
              <a:gd name="connsiteY81" fmla="*/ 1552350 h 2852556"/>
              <a:gd name="connsiteX82" fmla="*/ 187349 w 3283846"/>
              <a:gd name="connsiteY82" fmla="*/ 1463859 h 2852556"/>
              <a:gd name="connsiteX83" fmla="*/ 143103 w 3283846"/>
              <a:gd name="connsiteY83" fmla="*/ 1375369 h 2852556"/>
              <a:gd name="connsiteX84" fmla="*/ 113607 w 3283846"/>
              <a:gd name="connsiteY84" fmla="*/ 1198388 h 2852556"/>
              <a:gd name="connsiteX85" fmla="*/ 98858 w 3283846"/>
              <a:gd name="connsiteY85" fmla="*/ 1154143 h 2852556"/>
              <a:gd name="connsiteX86" fmla="*/ 143103 w 3283846"/>
              <a:gd name="connsiteY86" fmla="*/ 977162 h 2852556"/>
              <a:gd name="connsiteX87" fmla="*/ 187349 w 3283846"/>
              <a:gd name="connsiteY87" fmla="*/ 947666 h 2852556"/>
              <a:gd name="connsiteX88" fmla="*/ 216845 w 3283846"/>
              <a:gd name="connsiteY88" fmla="*/ 814930 h 2852556"/>
              <a:gd name="connsiteX89" fmla="*/ 172600 w 3283846"/>
              <a:gd name="connsiteY89" fmla="*/ 770685 h 2852556"/>
              <a:gd name="connsiteX90" fmla="*/ 128355 w 3283846"/>
              <a:gd name="connsiteY90" fmla="*/ 682195 h 2852556"/>
              <a:gd name="connsiteX91" fmla="*/ 113607 w 3283846"/>
              <a:gd name="connsiteY91" fmla="*/ 637950 h 2852556"/>
              <a:gd name="connsiteX92" fmla="*/ 84110 w 3283846"/>
              <a:gd name="connsiteY92" fmla="*/ 578956 h 2852556"/>
              <a:gd name="connsiteX93" fmla="*/ 113607 w 3283846"/>
              <a:gd name="connsiteY93" fmla="*/ 166001 h 2852556"/>
              <a:gd name="connsiteX94" fmla="*/ 128355 w 3283846"/>
              <a:gd name="connsiteY94" fmla="*/ 92259 h 2852556"/>
              <a:gd name="connsiteX95" fmla="*/ 172600 w 3283846"/>
              <a:gd name="connsiteY95" fmla="*/ 62762 h 2852556"/>
              <a:gd name="connsiteX96" fmla="*/ 275839 w 3283846"/>
              <a:gd name="connsiteY96" fmla="*/ 3769 h 2852556"/>
              <a:gd name="connsiteX97" fmla="*/ 364329 w 3283846"/>
              <a:gd name="connsiteY97" fmla="*/ 77511 h 2852556"/>
              <a:gd name="connsiteX98" fmla="*/ 438071 w 3283846"/>
              <a:gd name="connsiteY98" fmla="*/ 77511 h 2852556"/>
              <a:gd name="connsiteX99" fmla="*/ 408574 w 3283846"/>
              <a:gd name="connsiteY99" fmla="*/ 77511 h 2852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283846" h="2852556">
                <a:moveTo>
                  <a:pt x="305336" y="62762"/>
                </a:moveTo>
                <a:cubicBezTo>
                  <a:pt x="569386" y="106772"/>
                  <a:pt x="245523" y="38838"/>
                  <a:pt x="452820" y="121756"/>
                </a:cubicBezTo>
                <a:cubicBezTo>
                  <a:pt x="480585" y="132862"/>
                  <a:pt x="511813" y="131588"/>
                  <a:pt x="541310" y="136504"/>
                </a:cubicBezTo>
                <a:cubicBezTo>
                  <a:pt x="628112" y="179906"/>
                  <a:pt x="579447" y="159049"/>
                  <a:pt x="688794" y="195498"/>
                </a:cubicBezTo>
                <a:cubicBezTo>
                  <a:pt x="703542" y="200414"/>
                  <a:pt x="717957" y="206475"/>
                  <a:pt x="733039" y="210246"/>
                </a:cubicBezTo>
                <a:cubicBezTo>
                  <a:pt x="752703" y="215162"/>
                  <a:pt x="772245" y="220598"/>
                  <a:pt x="792032" y="224995"/>
                </a:cubicBezTo>
                <a:cubicBezTo>
                  <a:pt x="816502" y="230433"/>
                  <a:pt x="841455" y="233663"/>
                  <a:pt x="865774" y="239743"/>
                </a:cubicBezTo>
                <a:cubicBezTo>
                  <a:pt x="880856" y="243513"/>
                  <a:pt x="895129" y="250024"/>
                  <a:pt x="910020" y="254491"/>
                </a:cubicBezTo>
                <a:cubicBezTo>
                  <a:pt x="944300" y="264775"/>
                  <a:pt x="978978" y="273704"/>
                  <a:pt x="1013258" y="283988"/>
                </a:cubicBezTo>
                <a:cubicBezTo>
                  <a:pt x="1028149" y="288455"/>
                  <a:pt x="1043598" y="291785"/>
                  <a:pt x="1057503" y="298737"/>
                </a:cubicBezTo>
                <a:cubicBezTo>
                  <a:pt x="1073357" y="306664"/>
                  <a:pt x="1084933" y="322628"/>
                  <a:pt x="1101749" y="328233"/>
                </a:cubicBezTo>
                <a:cubicBezTo>
                  <a:pt x="1130118" y="337689"/>
                  <a:pt x="1160916" y="337117"/>
                  <a:pt x="1190239" y="342982"/>
                </a:cubicBezTo>
                <a:cubicBezTo>
                  <a:pt x="1210115" y="346957"/>
                  <a:pt x="1229356" y="353755"/>
                  <a:pt x="1249232" y="357730"/>
                </a:cubicBezTo>
                <a:cubicBezTo>
                  <a:pt x="1278555" y="363595"/>
                  <a:pt x="1308400" y="366614"/>
                  <a:pt x="1337723" y="372479"/>
                </a:cubicBezTo>
                <a:cubicBezTo>
                  <a:pt x="1384021" y="381739"/>
                  <a:pt x="1398791" y="387919"/>
                  <a:pt x="1440961" y="401975"/>
                </a:cubicBezTo>
                <a:cubicBezTo>
                  <a:pt x="1483875" y="466345"/>
                  <a:pt x="1464415" y="460969"/>
                  <a:pt x="1573697" y="460969"/>
                </a:cubicBezTo>
                <a:cubicBezTo>
                  <a:pt x="1868706" y="460969"/>
                  <a:pt x="2163632" y="451136"/>
                  <a:pt x="2458600" y="446220"/>
                </a:cubicBezTo>
                <a:lnTo>
                  <a:pt x="2591336" y="357730"/>
                </a:lnTo>
                <a:cubicBezTo>
                  <a:pt x="2606084" y="347898"/>
                  <a:pt x="2623047" y="340767"/>
                  <a:pt x="2635581" y="328233"/>
                </a:cubicBezTo>
                <a:cubicBezTo>
                  <a:pt x="2690819" y="272995"/>
                  <a:pt x="2660039" y="290584"/>
                  <a:pt x="2724071" y="269240"/>
                </a:cubicBezTo>
                <a:cubicBezTo>
                  <a:pt x="2842058" y="190581"/>
                  <a:pt x="2699490" y="293821"/>
                  <a:pt x="2797813" y="195498"/>
                </a:cubicBezTo>
                <a:cubicBezTo>
                  <a:pt x="2824878" y="168433"/>
                  <a:pt x="2870204" y="155784"/>
                  <a:pt x="2901052" y="136504"/>
                </a:cubicBezTo>
                <a:cubicBezTo>
                  <a:pt x="2927769" y="119806"/>
                  <a:pt x="2973093" y="78360"/>
                  <a:pt x="3004290" y="62762"/>
                </a:cubicBezTo>
                <a:cubicBezTo>
                  <a:pt x="3018195" y="55810"/>
                  <a:pt x="3033787" y="52930"/>
                  <a:pt x="3048536" y="48014"/>
                </a:cubicBezTo>
                <a:cubicBezTo>
                  <a:pt x="3063284" y="52930"/>
                  <a:pt x="3080838" y="52810"/>
                  <a:pt x="3092781" y="62762"/>
                </a:cubicBezTo>
                <a:cubicBezTo>
                  <a:pt x="3125740" y="90228"/>
                  <a:pt x="3139839" y="145285"/>
                  <a:pt x="3181271" y="166001"/>
                </a:cubicBezTo>
                <a:cubicBezTo>
                  <a:pt x="3203692" y="177212"/>
                  <a:pt x="3230432" y="175834"/>
                  <a:pt x="3255013" y="180750"/>
                </a:cubicBezTo>
                <a:cubicBezTo>
                  <a:pt x="3283846" y="267252"/>
                  <a:pt x="3276196" y="224192"/>
                  <a:pt x="3255013" y="372479"/>
                </a:cubicBezTo>
                <a:cubicBezTo>
                  <a:pt x="3252147" y="392545"/>
                  <a:pt x="3251508" y="414607"/>
                  <a:pt x="3240265" y="431472"/>
                </a:cubicBezTo>
                <a:cubicBezTo>
                  <a:pt x="3230433" y="446220"/>
                  <a:pt x="3210768" y="451137"/>
                  <a:pt x="3196020" y="460969"/>
                </a:cubicBezTo>
                <a:cubicBezTo>
                  <a:pt x="3174318" y="569473"/>
                  <a:pt x="3195176" y="513854"/>
                  <a:pt x="3122278" y="623201"/>
                </a:cubicBezTo>
                <a:lnTo>
                  <a:pt x="3122278" y="623201"/>
                </a:lnTo>
                <a:cubicBezTo>
                  <a:pt x="3117362" y="637949"/>
                  <a:pt x="3117241" y="655307"/>
                  <a:pt x="3107529" y="667446"/>
                </a:cubicBezTo>
                <a:cubicBezTo>
                  <a:pt x="3096456" y="681287"/>
                  <a:pt x="3078032" y="687111"/>
                  <a:pt x="3063284" y="696943"/>
                </a:cubicBezTo>
                <a:cubicBezTo>
                  <a:pt x="3058368" y="711691"/>
                  <a:pt x="3056086" y="727598"/>
                  <a:pt x="3048536" y="741188"/>
                </a:cubicBezTo>
                <a:cubicBezTo>
                  <a:pt x="3031320" y="772178"/>
                  <a:pt x="2989542" y="829679"/>
                  <a:pt x="2989542" y="829679"/>
                </a:cubicBezTo>
                <a:cubicBezTo>
                  <a:pt x="3054735" y="927468"/>
                  <a:pt x="2978115" y="818806"/>
                  <a:pt x="3063284" y="918169"/>
                </a:cubicBezTo>
                <a:cubicBezTo>
                  <a:pt x="3079281" y="936832"/>
                  <a:pt x="3092781" y="957498"/>
                  <a:pt x="3107529" y="977162"/>
                </a:cubicBezTo>
                <a:cubicBezTo>
                  <a:pt x="3112445" y="991911"/>
                  <a:pt x="3116154" y="1007119"/>
                  <a:pt x="3122278" y="1021408"/>
                </a:cubicBezTo>
                <a:cubicBezTo>
                  <a:pt x="3130938" y="1041616"/>
                  <a:pt x="3150088" y="1058480"/>
                  <a:pt x="3151774" y="1080401"/>
                </a:cubicBezTo>
                <a:cubicBezTo>
                  <a:pt x="3159763" y="1184263"/>
                  <a:pt x="3142564" y="1186383"/>
                  <a:pt x="3122278" y="1257382"/>
                </a:cubicBezTo>
                <a:cubicBezTo>
                  <a:pt x="3116709" y="1276872"/>
                  <a:pt x="3117586" y="1298776"/>
                  <a:pt x="3107529" y="1316375"/>
                </a:cubicBezTo>
                <a:cubicBezTo>
                  <a:pt x="3097181" y="1334484"/>
                  <a:pt x="3078032" y="1345872"/>
                  <a:pt x="3063284" y="1360620"/>
                </a:cubicBezTo>
                <a:cubicBezTo>
                  <a:pt x="3068200" y="1454027"/>
                  <a:pt x="3071368" y="1547542"/>
                  <a:pt x="3078032" y="1640840"/>
                </a:cubicBezTo>
                <a:cubicBezTo>
                  <a:pt x="3086118" y="1754049"/>
                  <a:pt x="3107529" y="1980053"/>
                  <a:pt x="3107529" y="1980053"/>
                </a:cubicBezTo>
                <a:cubicBezTo>
                  <a:pt x="3101825" y="2031390"/>
                  <a:pt x="3098144" y="2148990"/>
                  <a:pt x="3063284" y="2201279"/>
                </a:cubicBezTo>
                <a:cubicBezTo>
                  <a:pt x="3053452" y="2216027"/>
                  <a:pt x="3047628" y="2234451"/>
                  <a:pt x="3033787" y="2245524"/>
                </a:cubicBezTo>
                <a:cubicBezTo>
                  <a:pt x="3021648" y="2255235"/>
                  <a:pt x="3004290" y="2255356"/>
                  <a:pt x="2989542" y="2260272"/>
                </a:cubicBezTo>
                <a:cubicBezTo>
                  <a:pt x="2974794" y="2275020"/>
                  <a:pt x="2955426" y="2286284"/>
                  <a:pt x="2945297" y="2304517"/>
                </a:cubicBezTo>
                <a:cubicBezTo>
                  <a:pt x="2930197" y="2331697"/>
                  <a:pt x="2915800" y="2393008"/>
                  <a:pt x="2915800" y="2393008"/>
                </a:cubicBezTo>
                <a:cubicBezTo>
                  <a:pt x="2920716" y="2407756"/>
                  <a:pt x="2927500" y="2422009"/>
                  <a:pt x="2930549" y="2437253"/>
                </a:cubicBezTo>
                <a:cubicBezTo>
                  <a:pt x="2946509" y="2517051"/>
                  <a:pt x="2956964" y="2608731"/>
                  <a:pt x="2930549" y="2687975"/>
                </a:cubicBezTo>
                <a:cubicBezTo>
                  <a:pt x="2924944" y="2704791"/>
                  <a:pt x="2902501" y="2710273"/>
                  <a:pt x="2886303" y="2717472"/>
                </a:cubicBezTo>
                <a:cubicBezTo>
                  <a:pt x="2804068" y="2754021"/>
                  <a:pt x="2772759" y="2750101"/>
                  <a:pt x="2679826" y="2761717"/>
                </a:cubicBezTo>
                <a:cubicBezTo>
                  <a:pt x="2665078" y="2766633"/>
                  <a:pt x="2649486" y="2769514"/>
                  <a:pt x="2635581" y="2776466"/>
                </a:cubicBezTo>
                <a:cubicBezTo>
                  <a:pt x="2619727" y="2784393"/>
                  <a:pt x="2607533" y="2798763"/>
                  <a:pt x="2591336" y="2805962"/>
                </a:cubicBezTo>
                <a:cubicBezTo>
                  <a:pt x="2562923" y="2818590"/>
                  <a:pt x="2532342" y="2825627"/>
                  <a:pt x="2502845" y="2835459"/>
                </a:cubicBezTo>
                <a:lnTo>
                  <a:pt x="2458600" y="2850208"/>
                </a:lnTo>
                <a:cubicBezTo>
                  <a:pt x="2379942" y="2845292"/>
                  <a:pt x="2299561" y="2852556"/>
                  <a:pt x="2222626" y="2835459"/>
                </a:cubicBezTo>
                <a:cubicBezTo>
                  <a:pt x="2205323" y="2831614"/>
                  <a:pt x="2204477" y="2804831"/>
                  <a:pt x="2193129" y="2791214"/>
                </a:cubicBezTo>
                <a:cubicBezTo>
                  <a:pt x="2157642" y="2748630"/>
                  <a:pt x="2148144" y="2746475"/>
                  <a:pt x="2104639" y="2717472"/>
                </a:cubicBezTo>
                <a:cubicBezTo>
                  <a:pt x="2094807" y="2702724"/>
                  <a:pt x="2086490" y="2686844"/>
                  <a:pt x="2075142" y="2673227"/>
                </a:cubicBezTo>
                <a:cubicBezTo>
                  <a:pt x="2061789" y="2657204"/>
                  <a:pt x="2042466" y="2646336"/>
                  <a:pt x="2030897" y="2628982"/>
                </a:cubicBezTo>
                <a:cubicBezTo>
                  <a:pt x="2022274" y="2616047"/>
                  <a:pt x="2021065" y="2599485"/>
                  <a:pt x="2016149" y="2584737"/>
                </a:cubicBezTo>
                <a:cubicBezTo>
                  <a:pt x="1986652" y="2604401"/>
                  <a:pt x="1961289" y="2632519"/>
                  <a:pt x="1927658" y="2643730"/>
                </a:cubicBezTo>
                <a:cubicBezTo>
                  <a:pt x="1912910" y="2648646"/>
                  <a:pt x="1897318" y="2651527"/>
                  <a:pt x="1883413" y="2658479"/>
                </a:cubicBezTo>
                <a:cubicBezTo>
                  <a:pt x="1867559" y="2666406"/>
                  <a:pt x="1856364" y="2683676"/>
                  <a:pt x="1839168" y="2687975"/>
                </a:cubicBezTo>
                <a:cubicBezTo>
                  <a:pt x="1815452" y="2693904"/>
                  <a:pt x="1551962" y="2716766"/>
                  <a:pt x="1544200" y="2717472"/>
                </a:cubicBezTo>
                <a:cubicBezTo>
                  <a:pt x="1475374" y="2712556"/>
                  <a:pt x="1405674" y="2714715"/>
                  <a:pt x="1337723" y="2702724"/>
                </a:cubicBezTo>
                <a:cubicBezTo>
                  <a:pt x="1320267" y="2699644"/>
                  <a:pt x="1307095" y="2684574"/>
                  <a:pt x="1293478" y="2673227"/>
                </a:cubicBezTo>
                <a:cubicBezTo>
                  <a:pt x="1179920" y="2578596"/>
                  <a:pt x="1314839" y="2672720"/>
                  <a:pt x="1204987" y="2599485"/>
                </a:cubicBezTo>
                <a:cubicBezTo>
                  <a:pt x="1195155" y="2579820"/>
                  <a:pt x="1188269" y="2558382"/>
                  <a:pt x="1175490" y="2540491"/>
                </a:cubicBezTo>
                <a:cubicBezTo>
                  <a:pt x="1110179" y="2449055"/>
                  <a:pt x="1077490" y="2500381"/>
                  <a:pt x="939516" y="2510995"/>
                </a:cubicBezTo>
                <a:cubicBezTo>
                  <a:pt x="0" y="2491421"/>
                  <a:pt x="356674" y="2707759"/>
                  <a:pt x="202097" y="2437253"/>
                </a:cubicBezTo>
                <a:cubicBezTo>
                  <a:pt x="193303" y="2421863"/>
                  <a:pt x="182432" y="2407756"/>
                  <a:pt x="172600" y="2393008"/>
                </a:cubicBezTo>
                <a:cubicBezTo>
                  <a:pt x="167684" y="2314350"/>
                  <a:pt x="170144" y="2234880"/>
                  <a:pt x="157852" y="2157033"/>
                </a:cubicBezTo>
                <a:cubicBezTo>
                  <a:pt x="155088" y="2139525"/>
                  <a:pt x="136282" y="2128642"/>
                  <a:pt x="128355" y="2112788"/>
                </a:cubicBezTo>
                <a:cubicBezTo>
                  <a:pt x="121403" y="2098883"/>
                  <a:pt x="118523" y="2083291"/>
                  <a:pt x="113607" y="2068543"/>
                </a:cubicBezTo>
                <a:cubicBezTo>
                  <a:pt x="123439" y="1950556"/>
                  <a:pt x="105663" y="1826902"/>
                  <a:pt x="143103" y="1714582"/>
                </a:cubicBezTo>
                <a:cubicBezTo>
                  <a:pt x="152935" y="1685085"/>
                  <a:pt x="146729" y="1643338"/>
                  <a:pt x="172600" y="1626091"/>
                </a:cubicBezTo>
                <a:lnTo>
                  <a:pt x="216845" y="1596595"/>
                </a:lnTo>
                <a:cubicBezTo>
                  <a:pt x="221761" y="1581847"/>
                  <a:pt x="231594" y="1567896"/>
                  <a:pt x="231594" y="1552350"/>
                </a:cubicBezTo>
                <a:cubicBezTo>
                  <a:pt x="231594" y="1515281"/>
                  <a:pt x="202262" y="1493685"/>
                  <a:pt x="187349" y="1463859"/>
                </a:cubicBezTo>
                <a:cubicBezTo>
                  <a:pt x="126292" y="1341746"/>
                  <a:pt x="227631" y="1502160"/>
                  <a:pt x="143103" y="1375369"/>
                </a:cubicBezTo>
                <a:cubicBezTo>
                  <a:pt x="108527" y="1271639"/>
                  <a:pt x="146539" y="1395977"/>
                  <a:pt x="113607" y="1198388"/>
                </a:cubicBezTo>
                <a:cubicBezTo>
                  <a:pt x="111051" y="1183053"/>
                  <a:pt x="103774" y="1168891"/>
                  <a:pt x="98858" y="1154143"/>
                </a:cubicBezTo>
                <a:cubicBezTo>
                  <a:pt x="102327" y="1133329"/>
                  <a:pt x="121194" y="991767"/>
                  <a:pt x="143103" y="977162"/>
                </a:cubicBezTo>
                <a:lnTo>
                  <a:pt x="187349" y="947666"/>
                </a:lnTo>
                <a:cubicBezTo>
                  <a:pt x="245250" y="860813"/>
                  <a:pt x="271469" y="880478"/>
                  <a:pt x="216845" y="814930"/>
                </a:cubicBezTo>
                <a:cubicBezTo>
                  <a:pt x="203492" y="798907"/>
                  <a:pt x="187348" y="785433"/>
                  <a:pt x="172600" y="770685"/>
                </a:cubicBezTo>
                <a:cubicBezTo>
                  <a:pt x="135531" y="659474"/>
                  <a:pt x="185535" y="796555"/>
                  <a:pt x="128355" y="682195"/>
                </a:cubicBezTo>
                <a:cubicBezTo>
                  <a:pt x="121403" y="668290"/>
                  <a:pt x="119731" y="652239"/>
                  <a:pt x="113607" y="637950"/>
                </a:cubicBezTo>
                <a:cubicBezTo>
                  <a:pt x="104946" y="617742"/>
                  <a:pt x="93942" y="598621"/>
                  <a:pt x="84110" y="578956"/>
                </a:cubicBezTo>
                <a:cubicBezTo>
                  <a:pt x="92417" y="421112"/>
                  <a:pt x="92707" y="312298"/>
                  <a:pt x="113607" y="166001"/>
                </a:cubicBezTo>
                <a:cubicBezTo>
                  <a:pt x="117152" y="141186"/>
                  <a:pt x="115918" y="114024"/>
                  <a:pt x="128355" y="92259"/>
                </a:cubicBezTo>
                <a:cubicBezTo>
                  <a:pt x="137149" y="76869"/>
                  <a:pt x="158983" y="74110"/>
                  <a:pt x="172600" y="62762"/>
                </a:cubicBezTo>
                <a:cubicBezTo>
                  <a:pt x="247914" y="0"/>
                  <a:pt x="180346" y="27641"/>
                  <a:pt x="275839" y="3769"/>
                </a:cubicBezTo>
                <a:cubicBezTo>
                  <a:pt x="345956" y="56357"/>
                  <a:pt x="317451" y="30633"/>
                  <a:pt x="364329" y="77511"/>
                </a:cubicBezTo>
                <a:lnTo>
                  <a:pt x="438071" y="77511"/>
                </a:lnTo>
                <a:lnTo>
                  <a:pt x="408574" y="77511"/>
                </a:lnTo>
              </a:path>
            </a:pathLst>
          </a:cu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24400" y="1066800"/>
            <a:ext cx="44196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পিত্তথলি কর্তৃক নিঃসৃত পিত্তরস ক্ষুদ্রান্ত্রের পরিবেশ ক্ষারীয় করে। 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pH 7.1)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4400" y="3066871"/>
            <a:ext cx="44196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অগ্ন্যাশয় রসের অ্যামাইলেজ এনজাইমের ক্রিয়া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24400" y="5282625"/>
            <a:ext cx="44196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আন্ত্রিকরসের এনজাইমের ক্রিয়া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4" name="Object 1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77000" y="439102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Presentation" showAsIcon="1" r:id="rId4" imgW="914400" imgH="714240" progId="PowerPoint.Show.12">
                  <p:embed/>
                </p:oleObj>
              </mc:Choice>
              <mc:Fallback>
                <p:oleObj name="Presentation" showAsIcon="1" r:id="rId4" imgW="914400" imgH="71424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391025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77000" y="599122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Presentation" showAsIcon="1" r:id="rId6" imgW="914400" imgH="714240" progId="PowerPoint.Show.12">
                  <p:embed/>
                </p:oleObj>
              </mc:Choice>
              <mc:Fallback>
                <p:oleObj name="Presentation" showAsIcon="1" r:id="rId6" imgW="914400" imgH="714240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5991225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191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খাদ্য বস্তুর শোষণ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39876"/>
            <a:ext cx="8305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গ্লুকোজ সক্রিয় পরিবহনের মাধ্যমে অন্ত্রের এপিথেলিয়াম এবং অতঃপর রক্তের কৈশিক জালকে প্রবেশ করে।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4800600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শর্করা পরিপাকের সার্বিক প্রক্রিয়াটি এবার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ভিডিওতে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দেখা যাক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7790"/>
              </p:ext>
            </p:extLst>
          </p:nvPr>
        </p:nvGraphicFramePr>
        <p:xfrm>
          <a:off x="3924300" y="5181600"/>
          <a:ext cx="1676400" cy="146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2" name="Package" showAsIcon="1" r:id="rId3" imgW="914400" imgH="800280" progId="Package">
                  <p:embed/>
                </p:oleObj>
              </mc:Choice>
              <mc:Fallback>
                <p:oleObj name="Package" showAsIcon="1" r:id="rId3" imgW="914400" imgH="800280" progId="Packag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81600"/>
                        <a:ext cx="1676400" cy="146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51816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8382000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যদি একজন মানুষ </a:t>
            </a:r>
            <a:r>
              <a:rPr lang="bn-BD" sz="5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আলুভাজা দিয়ে রুটি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খায় তবে তার </a:t>
            </a:r>
            <a:r>
              <a:rPr lang="bn-BD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পরিপাকতন্ত্রের বিভিন্ন অংশে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উল্লেখিত খাদ্যবস্তু গুলোর </a:t>
            </a:r>
            <a:r>
              <a:rPr lang="bn-BD" sz="48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পরিবর্তিত অবস্থা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কি হবে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248400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smtClean="0">
                <a:latin typeface="NikoshBAN" pitchFamily="2" charset="0"/>
                <a:cs typeface="NikoshBAN" pitchFamily="2" charset="0"/>
              </a:rPr>
              <a:t>উত্তর বলি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709208"/>
            <a:ext cx="8610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7525" indent="-517525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পরিপাক কাকে বলে?</a:t>
            </a:r>
          </a:p>
          <a:p>
            <a:pPr marL="517525" indent="-517525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পরিপাকতন্ত্রের কোন কোন অংশে শর্করা জাতীয় খাদ্যের পরিপাক হয়?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838200"/>
            <a:ext cx="6248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438400"/>
            <a:ext cx="8001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7525" indent="-517525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শর্করা পরিপাকে অংশগ্রহণকারী এনজাইম সমূহের নাম লিখ।</a:t>
            </a:r>
          </a:p>
          <a:p>
            <a:pPr marL="517525" indent="-517525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ক্ষুদ্রান্ত্রে শর্করা পরিপাক বর্ণনা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05000" y="1524000"/>
            <a:ext cx="5715000" cy="4038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9727"/>
            <a:ext cx="7772400" cy="432426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প্রাণিবিদ্যা</a:t>
            </a:r>
          </a:p>
          <a:p>
            <a:pPr algn="ctr"/>
            <a:r>
              <a:rPr lang="bn-BD" sz="8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দ্বাদশ শ্রেণি</a:t>
            </a:r>
          </a:p>
          <a:p>
            <a:pPr algn="ctr"/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 - ৪৫ মিনিট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124.jpg"/>
          <p:cNvPicPr>
            <a:picLocks noChangeAspect="1"/>
          </p:cNvPicPr>
          <p:nvPr/>
        </p:nvPicPr>
        <p:blipFill>
          <a:blip r:embed="rId2">
            <a:lum bright="11000" contrast="21000"/>
          </a:blip>
          <a:stretch>
            <a:fillRect/>
          </a:stretch>
        </p:blipFill>
        <p:spPr>
          <a:xfrm>
            <a:off x="228600" y="1828800"/>
            <a:ext cx="3657600" cy="32766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743200" y="304800"/>
            <a:ext cx="35814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 গুলো দেখি 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3581400"/>
            <a:ext cx="2133600" cy="1752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667000" y="1981200"/>
            <a:ext cx="17526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" y="1828800"/>
            <a:ext cx="1981200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1039" y="5769114"/>
            <a:ext cx="30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62000" y="381000"/>
            <a:ext cx="1295400" cy="11430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রুটি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86200" y="3352800"/>
            <a:ext cx="1219200" cy="1371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আলু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76200" y="5180806"/>
            <a:ext cx="1066800" cy="990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চাল</a:t>
            </a:r>
            <a:endParaRPr lang="en-US" sz="2000" dirty="0"/>
          </a:p>
        </p:txBody>
      </p:sp>
      <p:cxnSp>
        <p:nvCxnSpPr>
          <p:cNvPr id="19" name="Straight Arrow Connector 18"/>
          <p:cNvCxnSpPr>
            <a:stCxn id="17" idx="0"/>
          </p:cNvCxnSpPr>
          <p:nvPr/>
        </p:nvCxnSpPr>
        <p:spPr>
          <a:xfrm rot="5400000" flipH="1" flipV="1">
            <a:off x="76200" y="4647406"/>
            <a:ext cx="1066800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875506" y="2095500"/>
            <a:ext cx="1143794" cy="794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174252" y="2895600"/>
            <a:ext cx="864348" cy="685799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 flipH="1" flipV="1">
            <a:off x="3506788" y="-1449388"/>
            <a:ext cx="1066800" cy="158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86400" y="5334000"/>
            <a:ext cx="3352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মানবদেহের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পরিপাকতন্ত্র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joysir1.jpg"/>
          <p:cNvPicPr>
            <a:picLocks noChangeAspect="1"/>
          </p:cNvPicPr>
          <p:nvPr/>
        </p:nvPicPr>
        <p:blipFill>
          <a:blip r:embed="rId3" cstate="print"/>
          <a:srcRect b="9091"/>
          <a:stretch>
            <a:fillRect/>
          </a:stretch>
        </p:blipFill>
        <p:spPr>
          <a:xfrm>
            <a:off x="5206365" y="1828800"/>
            <a:ext cx="3785235" cy="32766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295400" y="5410200"/>
            <a:ext cx="31242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শর্করা জাতীয় খাদ্য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11" grpId="0" animBg="1"/>
      <p:bldP spid="11" grpId="1" animBg="1"/>
      <p:bldP spid="14" grpId="0" animBg="1"/>
      <p:bldP spid="15" grpId="0" animBg="1"/>
      <p:bldP spid="17" grpId="0" animBg="1"/>
      <p:bldP spid="3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8534400" cy="472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শর্করা পরিপাক</a:t>
            </a:r>
          </a:p>
          <a:p>
            <a:pPr algn="ctr"/>
            <a:r>
              <a:rPr lang="bn-BD" sz="4800" b="1" dirty="0" smtClean="0">
                <a:solidFill>
                  <a:srgbClr val="0070C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অধ্যায় – ৮.২ ( মানব দেহ – পৌষ্টিকতন্ত্র)</a:t>
            </a:r>
          </a:p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 নং - ১৮৬-১৮৮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5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 মাধ্যমিক প্রাণিবিদ্যা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গাজী আজমল 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≥</a:t>
            </a:r>
            <a:r>
              <a:rPr lang="bn-BD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গাজী আসমত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609600" y="3657600"/>
            <a:ext cx="8001000" cy="76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76200"/>
            <a:ext cx="39624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7620000" cy="538609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শর্করা পরিপাক এর </a:t>
            </a:r>
            <a:r>
              <a:rPr lang="bn-BD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সংজ্ঞা</a:t>
            </a:r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দিতে পারবে</a:t>
            </a:r>
          </a:p>
          <a:p>
            <a:pPr marL="457200" indent="-4572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 পরিপাকতন্ত্রের </a:t>
            </a:r>
            <a:r>
              <a:rPr lang="bn-BD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অংশে পরিপাক হয়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</a:p>
          <a:p>
            <a:pPr marL="457200" indent="-4572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শর্করা পরিপাকে </a:t>
            </a:r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কোন এনজাইম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ব্যবহার হয় তা বলতে পারবে</a:t>
            </a:r>
          </a:p>
          <a:p>
            <a:pPr marL="457200" indent="-457200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 পরিপাকের পর বিভিন্ন শর্করার </a:t>
            </a:r>
            <a:r>
              <a:rPr lang="bn-BD" sz="4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চূড়ান্ত রুপ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পারবে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5).jp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5334000" y="1"/>
            <a:ext cx="3810000" cy="3657600"/>
          </a:xfrm>
          <a:prstGeom prst="rect">
            <a:avLst/>
          </a:prstGeom>
        </p:spPr>
      </p:pic>
      <p:pic>
        <p:nvPicPr>
          <p:cNvPr id="3" name="Picture 2" descr="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229" y="4419600"/>
            <a:ext cx="2460171" cy="215265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V="1">
            <a:off x="3810000" y="1828800"/>
            <a:ext cx="1524000" cy="380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886200" y="5410200"/>
            <a:ext cx="18288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33800" y="3733800"/>
            <a:ext cx="1600200" cy="762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পরিপাক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dsc_09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3733800" cy="3657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86200" y="4724400"/>
            <a:ext cx="1676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এনজাইম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038600" y="2590800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resentation" showAsIcon="1" r:id="rId6" imgW="914400" imgH="714240" progId="PowerPoint.Show.12">
                  <p:embed/>
                </p:oleObj>
              </mc:Choice>
              <mc:Fallback>
                <p:oleObj name="Presentation" showAsIcon="1" r:id="rId6" imgW="914400" imgH="71424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590800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43400" y="5867400"/>
          <a:ext cx="7802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resentation" showAsIcon="1" r:id="rId8" imgW="914400" imgH="714240" progId="PowerPoint.Show.12">
                  <p:embed/>
                </p:oleObj>
              </mc:Choice>
              <mc:Fallback>
                <p:oleObj name="Presentation" showAsIcon="1" r:id="rId8" imgW="914400" imgH="714240" progId="PowerPoint.Show.12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867400"/>
                        <a:ext cx="7802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609600" y="3657600"/>
            <a:ext cx="2362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শর্করার জটিল রূপ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72200" y="3657600"/>
            <a:ext cx="2362200" cy="533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শর্করার সরল রূপ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hyamy.gif"/>
          <p:cNvPicPr/>
          <p:nvPr/>
        </p:nvPicPr>
        <p:blipFill>
          <a:blip r:embed="rId10"/>
          <a:stretch>
            <a:fillRect/>
          </a:stretch>
        </p:blipFill>
        <p:spPr>
          <a:xfrm>
            <a:off x="0" y="4267200"/>
            <a:ext cx="3886200" cy="2590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5583-19627-43.jpg"/>
          <p:cNvPicPr>
            <a:picLocks noChangeAspect="1"/>
          </p:cNvPicPr>
          <p:nvPr/>
        </p:nvPicPr>
        <p:blipFill>
          <a:blip r:embed="rId2"/>
          <a:srcRect b="15852"/>
          <a:stretch>
            <a:fillRect/>
          </a:stretch>
        </p:blipFill>
        <p:spPr>
          <a:xfrm>
            <a:off x="2057400" y="583324"/>
            <a:ext cx="4495800" cy="60460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76200"/>
            <a:ext cx="53340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শর্করা পরিপাকের স্থান সমূহ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48400" y="160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19800" y="1806714"/>
            <a:ext cx="1486304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মুখবিবর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7496" y="4092714"/>
            <a:ext cx="151676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পাকস্থলী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5791200" y="4648200"/>
          <a:ext cx="32004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Oval 17"/>
          <p:cNvSpPr/>
          <p:nvPr/>
        </p:nvSpPr>
        <p:spPr>
          <a:xfrm>
            <a:off x="3276600" y="1600200"/>
            <a:ext cx="12192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10000" y="4191000"/>
            <a:ext cx="1295400" cy="762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ocument 19"/>
          <p:cNvSpPr/>
          <p:nvPr/>
        </p:nvSpPr>
        <p:spPr>
          <a:xfrm>
            <a:off x="3810000" y="5181600"/>
            <a:ext cx="914400" cy="609600"/>
          </a:xfrm>
          <a:prstGeom prst="flowChartDocumen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18" idx="6"/>
            <a:endCxn id="6" idx="1"/>
          </p:cNvCxnSpPr>
          <p:nvPr/>
        </p:nvCxnSpPr>
        <p:spPr>
          <a:xfrm flipV="1">
            <a:off x="4495800" y="2160657"/>
            <a:ext cx="1524000" cy="110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572000" y="4495800"/>
            <a:ext cx="1524000" cy="110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4267200" y="5562600"/>
            <a:ext cx="1524000" cy="11043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8" grpId="0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8MGGF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51" y="1066800"/>
            <a:ext cx="5686849" cy="5638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209800" y="329625"/>
            <a:ext cx="42672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মুখবিবরে পরিপাক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1472625"/>
            <a:ext cx="152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চর্বন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504182"/>
            <a:ext cx="2971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চর্বিত খাদ্যের সাথে লালারসের মিশ্রন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3992940"/>
            <a:ext cx="29718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লালারসের টায়ালিন ও মল্টোজ  এনজাইমদ্বয়ের ক্রিয়া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8000" y="5762625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Presentation" showAsIcon="1" r:id="rId4" imgW="914400" imgH="714240" progId="PowerPoint.Show.12">
                  <p:embed/>
                </p:oleObj>
              </mc:Choice>
              <mc:Fallback>
                <p:oleObj name="Presentation" showAsIcon="1" r:id="rId4" imgW="914400" imgH="714240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762625"/>
                        <a:ext cx="9144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rot="19439374">
            <a:off x="6994462" y="1885413"/>
            <a:ext cx="381000" cy="81459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9439374">
            <a:off x="6984862" y="3386971"/>
            <a:ext cx="381000" cy="814597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752600" y="2895600"/>
            <a:ext cx="2133600" cy="22860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CAKZ7UMB.jpg"/>
          <p:cNvPicPr>
            <a:picLocks noChangeAspect="1"/>
          </p:cNvPicPr>
          <p:nvPr/>
        </p:nvPicPr>
        <p:blipFill>
          <a:blip r:embed="rId2">
            <a:lum bright="8000" contrast="3000"/>
          </a:blip>
          <a:stretch>
            <a:fillRect/>
          </a:stretch>
        </p:blipFill>
        <p:spPr>
          <a:xfrm>
            <a:off x="218940" y="1447800"/>
            <a:ext cx="4889679" cy="5105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563880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পাকস্থলীতে পরিপাক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1447800"/>
            <a:ext cx="3886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পাচক রস নিঃসরণ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2362200"/>
            <a:ext cx="38862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পাচক রসের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HCl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কর্তৃক খাদ্যের সাথে আগত জীবানু ধ্বংস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495800"/>
            <a:ext cx="3886200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পাচক রসে শর্করা পরিপাককারী এনজাইম নেই তাই এখানে পরিপাক হয় না।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981200" y="2895600"/>
            <a:ext cx="2590800" cy="289560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283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Presentation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DILKHUSA</cp:lastModifiedBy>
  <cp:revision>79</cp:revision>
  <dcterms:created xsi:type="dcterms:W3CDTF">2006-08-16T00:00:00Z</dcterms:created>
  <dcterms:modified xsi:type="dcterms:W3CDTF">2013-05-28T02:54:32Z</dcterms:modified>
</cp:coreProperties>
</file>